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7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1427"/>
  </p:normalViewPr>
  <p:slideViewPr>
    <p:cSldViewPr snapToGrid="0" snapToObjects="1">
      <p:cViewPr varScale="1">
        <p:scale>
          <a:sx n="115" d="100"/>
          <a:sy n="115" d="100"/>
        </p:scale>
        <p:origin x="472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D8E8BB-08A5-3646-B739-DF0625E8246E}" type="datetimeFigureOut">
              <a:rPr lang="en-US" smtClean="0"/>
              <a:t>5/9/22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B1A8EE-72DE-5F4A-A181-F1BA6F32C9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5769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B1A8EE-72DE-5F4A-A181-F1BA6F32C97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2732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B1A8EE-72DE-5F4A-A181-F1BA6F32C97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3508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B98FF099-E911-2641-B328-BEED803C3761}" type="datetimeFigureOut">
              <a:rPr lang="en-US" smtClean="0"/>
              <a:t>5/9/22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715CF5C0-C738-C845-9571-13B7C884C4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6914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FF099-E911-2641-B328-BEED803C3761}" type="datetimeFigureOut">
              <a:rPr lang="en-US" smtClean="0"/>
              <a:t>5/9/22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CF5C0-C738-C845-9571-13B7C884C4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0766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FF099-E911-2641-B328-BEED803C3761}" type="datetimeFigureOut">
              <a:rPr lang="en-US" smtClean="0"/>
              <a:t>5/9/22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CF5C0-C738-C845-9571-13B7C884C4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3405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FF099-E911-2641-B328-BEED803C3761}" type="datetimeFigureOut">
              <a:rPr lang="en-US" smtClean="0"/>
              <a:t>5/9/22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CF5C0-C738-C845-9571-13B7C884C4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4368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FF099-E911-2641-B328-BEED803C3761}" type="datetimeFigureOut">
              <a:rPr lang="en-US" smtClean="0"/>
              <a:t>5/9/22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CF5C0-C738-C845-9571-13B7C884C4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1598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FF099-E911-2641-B328-BEED803C3761}" type="datetimeFigureOut">
              <a:rPr lang="en-US" smtClean="0"/>
              <a:t>5/9/22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CF5C0-C738-C845-9571-13B7C884C4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5791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FF099-E911-2641-B328-BEED803C3761}" type="datetimeFigureOut">
              <a:rPr lang="en-US" smtClean="0"/>
              <a:t>5/9/22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CF5C0-C738-C845-9571-13B7C884C4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1955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B98FF099-E911-2641-B328-BEED803C3761}" type="datetimeFigureOut">
              <a:rPr lang="en-US" smtClean="0"/>
              <a:t>5/9/22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CF5C0-C738-C845-9571-13B7C884C4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89699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B98FF099-E911-2641-B328-BEED803C3761}" type="datetimeFigureOut">
              <a:rPr lang="en-US" smtClean="0"/>
              <a:t>5/9/22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CF5C0-C738-C845-9571-13B7C884C4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8127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FF099-E911-2641-B328-BEED803C3761}" type="datetimeFigureOut">
              <a:rPr lang="en-US" smtClean="0"/>
              <a:t>5/9/22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CF5C0-C738-C845-9571-13B7C884C4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916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FF099-E911-2641-B328-BEED803C3761}" type="datetimeFigureOut">
              <a:rPr lang="en-US" smtClean="0"/>
              <a:t>5/9/22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CF5C0-C738-C845-9571-13B7C884C4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623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FF099-E911-2641-B328-BEED803C3761}" type="datetimeFigureOut">
              <a:rPr lang="en-US" smtClean="0"/>
              <a:t>5/9/22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CF5C0-C738-C845-9571-13B7C884C4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2081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FF099-E911-2641-B328-BEED803C3761}" type="datetimeFigureOut">
              <a:rPr lang="en-US" smtClean="0"/>
              <a:t>5/9/22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CF5C0-C738-C845-9571-13B7C884C4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0403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FF099-E911-2641-B328-BEED803C3761}" type="datetimeFigureOut">
              <a:rPr lang="en-US" smtClean="0"/>
              <a:t>5/9/22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CF5C0-C738-C845-9571-13B7C884C4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4022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FF099-E911-2641-B328-BEED803C3761}" type="datetimeFigureOut">
              <a:rPr lang="en-US" smtClean="0"/>
              <a:t>5/9/22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CF5C0-C738-C845-9571-13B7C884C4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5379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FF099-E911-2641-B328-BEED803C3761}" type="datetimeFigureOut">
              <a:rPr lang="en-US" smtClean="0"/>
              <a:t>5/9/22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CF5C0-C738-C845-9571-13B7C884C4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2760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FF099-E911-2641-B328-BEED803C3761}" type="datetimeFigureOut">
              <a:rPr lang="en-US" smtClean="0"/>
              <a:t>5/9/22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CF5C0-C738-C845-9571-13B7C884C4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8879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B98FF099-E911-2641-B328-BEED803C3761}" type="datetimeFigureOut">
              <a:rPr lang="en-US" smtClean="0"/>
              <a:t>5/9/22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715CF5C0-C738-C845-9571-13B7C884C4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5016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  <p:sldLayoutId id="2147483719" r:id="rId2"/>
    <p:sldLayoutId id="2147483720" r:id="rId3"/>
    <p:sldLayoutId id="2147483721" r:id="rId4"/>
    <p:sldLayoutId id="2147483722" r:id="rId5"/>
    <p:sldLayoutId id="2147483723" r:id="rId6"/>
    <p:sldLayoutId id="2147483724" r:id="rId7"/>
    <p:sldLayoutId id="2147483725" r:id="rId8"/>
    <p:sldLayoutId id="2147483726" r:id="rId9"/>
    <p:sldLayoutId id="2147483727" r:id="rId10"/>
    <p:sldLayoutId id="2147483728" r:id="rId11"/>
    <p:sldLayoutId id="2147483729" r:id="rId12"/>
    <p:sldLayoutId id="2147483730" r:id="rId13"/>
    <p:sldLayoutId id="2147483731" r:id="rId14"/>
    <p:sldLayoutId id="2147483732" r:id="rId15"/>
    <p:sldLayoutId id="2147483733" r:id="rId16"/>
    <p:sldLayoutId id="2147483734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C43001-5C39-64A8-F064-AEE2A3EFB5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3219" y="-397041"/>
            <a:ext cx="8825658" cy="2395962"/>
          </a:xfrm>
        </p:spPr>
        <p:txBody>
          <a:bodyPr/>
          <a:lstStyle/>
          <a:p>
            <a:r>
              <a:rPr lang="en-US" dirty="0"/>
              <a:t>Capstone Project:</a:t>
            </a:r>
            <a:br>
              <a:rPr lang="en-US" dirty="0"/>
            </a:br>
            <a:r>
              <a:rPr lang="en-US" sz="2000" dirty="0"/>
              <a:t>E-Commerce Market Mix Modeling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AEADD4-A4DA-ACE4-76F3-126A71D605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89758" y="5530715"/>
            <a:ext cx="3676066" cy="861420"/>
          </a:xfrm>
        </p:spPr>
        <p:txBody>
          <a:bodyPr/>
          <a:lstStyle/>
          <a:p>
            <a:r>
              <a:rPr lang="en-US" dirty="0" err="1"/>
              <a:t>Hritike</a:t>
            </a:r>
            <a:r>
              <a:rPr lang="en-US" dirty="0"/>
              <a:t> </a:t>
            </a:r>
            <a:r>
              <a:rPr lang="en-US" dirty="0" err="1"/>
              <a:t>singh</a:t>
            </a:r>
            <a:r>
              <a:rPr lang="en-US" dirty="0"/>
              <a:t> </a:t>
            </a:r>
            <a:r>
              <a:rPr lang="en-US" dirty="0" err="1"/>
              <a:t>rawat</a:t>
            </a:r>
            <a:endParaRPr lang="en-US" dirty="0"/>
          </a:p>
          <a:p>
            <a:r>
              <a:rPr lang="en-US" dirty="0"/>
              <a:t>EPG C31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2C3FF2-EFAB-3B71-0C8C-6A62CFD32B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745" y="2355715"/>
            <a:ext cx="7620000" cy="31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6920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9081F8-FBCD-2EAD-0C28-A9FE9798C5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135" y="443484"/>
            <a:ext cx="8761413" cy="706964"/>
          </a:xfrm>
        </p:spPr>
        <p:txBody>
          <a:bodyPr/>
          <a:lstStyle/>
          <a:p>
            <a:r>
              <a:rPr lang="en-US" dirty="0"/>
              <a:t>Gaming Accessory Model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5A0A6C2-99BB-0E43-9195-8280C063BB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2136" y="2704042"/>
            <a:ext cx="10478580" cy="53056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F808459-5CAD-24AA-2183-EAA493B72A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135" y="3556116"/>
            <a:ext cx="3864537" cy="3301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5624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85E1B-8587-F548-E0E8-46F6815EF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4C0BC03-239F-941C-7170-FB22DE00BC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4829" y="2833208"/>
            <a:ext cx="4388784" cy="336038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5EFF0D4-2EF7-26C2-49C1-07719A04EC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6194" y="2886628"/>
            <a:ext cx="4284807" cy="3253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6541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528FC-65E5-9ED5-B003-3957EEC9BD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864" y="494165"/>
            <a:ext cx="8761413" cy="706964"/>
          </a:xfrm>
        </p:spPr>
        <p:txBody>
          <a:bodyPr/>
          <a:lstStyle/>
          <a:p>
            <a:r>
              <a:rPr lang="en-US" dirty="0"/>
              <a:t>Home Audio Model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05E6F1E-C361-719D-FED2-B3E214F9FF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5864" y="2645316"/>
            <a:ext cx="10568087" cy="6304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1CC2015-AB36-0814-DAEA-DF553EDD0A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304" y="3375174"/>
            <a:ext cx="3437983" cy="3482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3664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384512-70B6-6D83-32E1-E7FCD2A11D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0BD8F79-D91F-A18B-1DA3-C31FD9D897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5217" y="2508252"/>
            <a:ext cx="4670969" cy="35610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68B30A7-28E5-1E7E-9344-90EA035906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7227" y="2508252"/>
            <a:ext cx="4670969" cy="356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9253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3592DE-0267-D455-4A19-9FD7FE97D8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781" y="446049"/>
            <a:ext cx="8761413" cy="706964"/>
          </a:xfrm>
        </p:spPr>
        <p:txBody>
          <a:bodyPr/>
          <a:lstStyle/>
          <a:p>
            <a:r>
              <a:rPr lang="en-US" dirty="0"/>
              <a:t>Recommendation: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96CC547-5219-E4AF-8770-374489C4C1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02784" y="2534939"/>
            <a:ext cx="8661409" cy="3877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2847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1CD460-BC4F-75BD-7E2E-50033D9EF5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108" y="483015"/>
            <a:ext cx="8761413" cy="706964"/>
          </a:xfrm>
        </p:spPr>
        <p:txBody>
          <a:bodyPr/>
          <a:lstStyle/>
          <a:p>
            <a:r>
              <a:rPr lang="en-US" dirty="0"/>
              <a:t>Conclusion: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41A29B-A2F8-6339-63A9-5A11FD40E9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108" y="2773866"/>
            <a:ext cx="9987686" cy="1697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0806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C9B94-DB05-D93E-8E74-6B365C1776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D557F8-5DE6-AE6E-F2D2-07EE107149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308302"/>
            <a:ext cx="11240430" cy="4304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7143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83C795-4DC7-BAFF-7658-BC46239DE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282" y="323384"/>
            <a:ext cx="8761413" cy="970156"/>
          </a:xfrm>
        </p:spPr>
        <p:txBody>
          <a:bodyPr/>
          <a:lstStyle/>
          <a:p>
            <a:r>
              <a:rPr lang="en-US" dirty="0"/>
              <a:t>Root Cause Analysis: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716AB41-CA07-5ED2-45B0-5B186F87BA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69072" y="2413932"/>
            <a:ext cx="8265717" cy="4444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307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413FE-D78F-6E1E-3775-6F8CA31EA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653" y="471862"/>
            <a:ext cx="8761413" cy="706964"/>
          </a:xfrm>
        </p:spPr>
        <p:txBody>
          <a:bodyPr/>
          <a:lstStyle/>
          <a:p>
            <a:r>
              <a:rPr lang="en-US" dirty="0"/>
              <a:t>SPIN Framework: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022B9BD8-7D23-19B3-252A-29C13B9E16C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22474466"/>
              </p:ext>
            </p:extLst>
          </p:nvPr>
        </p:nvGraphicFramePr>
        <p:xfrm>
          <a:off x="702527" y="2754350"/>
          <a:ext cx="10861287" cy="346803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877654">
                  <a:extLst>
                    <a:ext uri="{9D8B030D-6E8A-4147-A177-3AD203B41FA5}">
                      <a16:colId xmlns:a16="http://schemas.microsoft.com/office/drawing/2014/main" val="1385923404"/>
                    </a:ext>
                  </a:extLst>
                </a:gridCol>
                <a:gridCol w="5983633">
                  <a:extLst>
                    <a:ext uri="{9D8B030D-6E8A-4147-A177-3AD203B41FA5}">
                      <a16:colId xmlns:a16="http://schemas.microsoft.com/office/drawing/2014/main" val="3540459685"/>
                    </a:ext>
                  </a:extLst>
                </a:gridCol>
              </a:tblGrid>
              <a:tr h="246036">
                <a:tc>
                  <a:txBody>
                    <a:bodyPr/>
                    <a:lstStyle/>
                    <a:p>
                      <a:pPr algn="l" fontAlgn="ctr"/>
                      <a:r>
                        <a:rPr lang="en-IN" sz="1200" u="none" strike="noStrike" dirty="0">
                          <a:effectLst/>
                        </a:rPr>
                        <a:t>Situation</a:t>
                      </a:r>
                      <a:endParaRPr lang="en-IN" sz="12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60" marR="5760" marT="576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200" u="none" strike="noStrike" dirty="0">
                          <a:effectLst/>
                        </a:rPr>
                        <a:t>Problem</a:t>
                      </a:r>
                      <a:endParaRPr lang="en-IN" sz="12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60" marR="5760" marT="5760" marB="0" anchor="ctr"/>
                </a:tc>
                <a:extLst>
                  <a:ext uri="{0D108BD9-81ED-4DB2-BD59-A6C34878D82A}">
                    <a16:rowId xmlns:a16="http://schemas.microsoft.com/office/drawing/2014/main" val="72052263"/>
                  </a:ext>
                </a:extLst>
              </a:tr>
              <a:tr h="261415">
                <a:tc>
                  <a:txBody>
                    <a:bodyPr/>
                    <a:lstStyle/>
                    <a:p>
                      <a:pPr algn="l" fontAlgn="ctr"/>
                      <a:r>
                        <a:rPr lang="en-IN" sz="700" u="none" strike="noStrike">
                          <a:effectLst/>
                        </a:rPr>
                        <a:t>🞆 Low order conversion rate</a:t>
                      </a:r>
                      <a:endParaRPr lang="en-IN" sz="700" b="0" i="0" u="none" strike="noStrike">
                        <a:solidFill>
                          <a:srgbClr val="EE2C3C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60" marR="5760" marT="576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700" u="none" strike="noStrike">
                          <a:effectLst/>
                        </a:rPr>
                        <a:t>🞆 Higher number of products lying in the cart because of lower order conversion rate</a:t>
                      </a:r>
                      <a:endParaRPr lang="en-IN" sz="700" b="0" i="0" u="none" strike="noStrike">
                        <a:solidFill>
                          <a:srgbClr val="EE2C3C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60" marR="5760" marT="5760" marB="0" anchor="ctr"/>
                </a:tc>
                <a:extLst>
                  <a:ext uri="{0D108BD9-81ED-4DB2-BD59-A6C34878D82A}">
                    <a16:rowId xmlns:a16="http://schemas.microsoft.com/office/drawing/2014/main" val="3765648488"/>
                  </a:ext>
                </a:extLst>
              </a:tr>
              <a:tr h="246036">
                <a:tc>
                  <a:txBody>
                    <a:bodyPr/>
                    <a:lstStyle/>
                    <a:p>
                      <a:pPr algn="l" fontAlgn="ctr"/>
                      <a:r>
                        <a:rPr lang="en-IN" sz="700" u="none" strike="noStrike">
                          <a:effectLst/>
                        </a:rPr>
                        <a:t>No Mobile Application for shopping</a:t>
                      </a:r>
                      <a:endParaRPr lang="en-IN" sz="700" b="0" i="0" u="none" strike="noStrike">
                        <a:solidFill>
                          <a:srgbClr val="EE2C3C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60" marR="5760" marT="576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700" u="none" strike="noStrike">
                          <a:effectLst/>
                        </a:rPr>
                        <a:t>No technical team to design the mobile application</a:t>
                      </a:r>
                      <a:endParaRPr lang="en-IN" sz="700" b="0" i="0" u="none" strike="noStrike">
                        <a:solidFill>
                          <a:srgbClr val="EE2C3C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60" marR="5760" marT="5760" marB="0" anchor="ctr"/>
                </a:tc>
                <a:extLst>
                  <a:ext uri="{0D108BD9-81ED-4DB2-BD59-A6C34878D82A}">
                    <a16:rowId xmlns:a16="http://schemas.microsoft.com/office/drawing/2014/main" val="2975465541"/>
                  </a:ext>
                </a:extLst>
              </a:tr>
              <a:tr h="246036">
                <a:tc>
                  <a:txBody>
                    <a:bodyPr/>
                    <a:lstStyle/>
                    <a:p>
                      <a:pPr algn="l" fontAlgn="ctr"/>
                      <a:r>
                        <a:rPr lang="en-IN" sz="700" u="none" strike="noStrike">
                          <a:effectLst/>
                        </a:rPr>
                        <a:t>Low average time spent in website</a:t>
                      </a:r>
                      <a:endParaRPr lang="en-IN" sz="700" b="0" i="0" u="none" strike="noStrike">
                        <a:solidFill>
                          <a:srgbClr val="EE2C3C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60" marR="5760" marT="576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700" u="none" strike="noStrike">
                          <a:effectLst/>
                        </a:rPr>
                        <a:t>Low rating of website</a:t>
                      </a:r>
                      <a:endParaRPr lang="en-IN" sz="700" b="0" i="0" u="none" strike="noStrike">
                        <a:solidFill>
                          <a:srgbClr val="EE2C3C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60" marR="5760" marT="5760" marB="0" anchor="ctr"/>
                </a:tc>
                <a:extLst>
                  <a:ext uri="{0D108BD9-81ED-4DB2-BD59-A6C34878D82A}">
                    <a16:rowId xmlns:a16="http://schemas.microsoft.com/office/drawing/2014/main" val="400295331"/>
                  </a:ext>
                </a:extLst>
              </a:tr>
              <a:tr h="246036">
                <a:tc>
                  <a:txBody>
                    <a:bodyPr/>
                    <a:lstStyle/>
                    <a:p>
                      <a:pPr algn="l" fontAlgn="ctr"/>
                      <a:r>
                        <a:rPr lang="en-IN" sz="700" u="none" strike="noStrike" dirty="0">
                          <a:effectLst/>
                        </a:rPr>
                        <a:t>Focusing more on existing customers than acquiring new customers</a:t>
                      </a:r>
                      <a:endParaRPr lang="en-IN" sz="700" b="0" i="0" u="none" strike="noStrike" dirty="0">
                        <a:solidFill>
                          <a:srgbClr val="EE2C3C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60" marR="5760" marT="576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700" u="none" strike="noStrike">
                          <a:effectLst/>
                        </a:rPr>
                        <a:t>Not working in acquiring new customers</a:t>
                      </a:r>
                      <a:endParaRPr lang="en-IN" sz="700" b="0" i="0" u="none" strike="noStrike">
                        <a:solidFill>
                          <a:srgbClr val="EE2C3C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60" marR="5760" marT="5760" marB="0" anchor="ctr"/>
                </a:tc>
                <a:extLst>
                  <a:ext uri="{0D108BD9-81ED-4DB2-BD59-A6C34878D82A}">
                    <a16:rowId xmlns:a16="http://schemas.microsoft.com/office/drawing/2014/main" val="4065613663"/>
                  </a:ext>
                </a:extLst>
              </a:tr>
              <a:tr h="246036">
                <a:tc>
                  <a:txBody>
                    <a:bodyPr/>
                    <a:lstStyle/>
                    <a:p>
                      <a:pPr algn="l" fontAlgn="ctr"/>
                      <a:r>
                        <a:rPr lang="en-IN" sz="700" u="none" strike="noStrike" dirty="0">
                          <a:effectLst/>
                        </a:rPr>
                        <a:t>Customer retention </a:t>
                      </a:r>
                      <a:endParaRPr lang="en-IN" sz="700" b="0" i="0" u="none" strike="noStrike" dirty="0">
                        <a:solidFill>
                          <a:srgbClr val="EE2C3C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60" marR="5760" marT="576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700" u="none" strike="noStrike">
                          <a:effectLst/>
                        </a:rPr>
                        <a:t>Existing customers are retaining</a:t>
                      </a:r>
                      <a:endParaRPr lang="en-IN" sz="700" b="0" i="0" u="none" strike="noStrike">
                        <a:solidFill>
                          <a:srgbClr val="EE2C3C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60" marR="5760" marT="5760" marB="0" anchor="ctr"/>
                </a:tc>
                <a:extLst>
                  <a:ext uri="{0D108BD9-81ED-4DB2-BD59-A6C34878D82A}">
                    <a16:rowId xmlns:a16="http://schemas.microsoft.com/office/drawing/2014/main" val="2116144524"/>
                  </a:ext>
                </a:extLst>
              </a:tr>
              <a:tr h="246036">
                <a:tc>
                  <a:txBody>
                    <a:bodyPr/>
                    <a:lstStyle/>
                    <a:p>
                      <a:pPr algn="l" fontAlgn="ctr"/>
                      <a:r>
                        <a:rPr lang="en-IN" sz="1200" u="none" strike="noStrike" dirty="0">
                          <a:effectLst/>
                        </a:rPr>
                        <a:t>Implication</a:t>
                      </a:r>
                      <a:endParaRPr lang="en-IN" sz="12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60" marR="5760" marT="576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200" u="none" strike="noStrike" dirty="0">
                          <a:effectLst/>
                        </a:rPr>
                        <a:t>Need-Payoff</a:t>
                      </a:r>
                      <a:endParaRPr lang="en-IN" sz="12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60" marR="5760" marT="5760" marB="0" anchor="ctr"/>
                </a:tc>
                <a:extLst>
                  <a:ext uri="{0D108BD9-81ED-4DB2-BD59-A6C34878D82A}">
                    <a16:rowId xmlns:a16="http://schemas.microsoft.com/office/drawing/2014/main" val="3102870588"/>
                  </a:ext>
                </a:extLst>
              </a:tr>
              <a:tr h="522829">
                <a:tc>
                  <a:txBody>
                    <a:bodyPr/>
                    <a:lstStyle/>
                    <a:p>
                      <a:pPr algn="l" fontAlgn="ctr"/>
                      <a:r>
                        <a:rPr lang="en-IN" sz="700" u="none" strike="noStrike" dirty="0">
                          <a:effectLst/>
                        </a:rPr>
                        <a:t>🞆 Certain items are reflected as out of stock, which adds another unhappy customer to the list</a:t>
                      </a:r>
                      <a:endParaRPr lang="en-IN" sz="700" b="0" i="0" u="none" strike="noStrike" dirty="0">
                        <a:solidFill>
                          <a:srgbClr val="EE2C3C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60" marR="5760" marT="576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700" u="none" strike="noStrike" dirty="0">
                          <a:effectLst/>
                        </a:rPr>
                        <a:t>🞆 More order conversion places the company in a better position to bargain with suppliers for better profit margins</a:t>
                      </a:r>
                      <a:endParaRPr lang="en-IN" sz="700" b="0" i="0" u="none" strike="noStrike" dirty="0">
                        <a:solidFill>
                          <a:srgbClr val="EE2C3C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60" marR="5760" marT="5760" marB="0" anchor="ctr"/>
                </a:tc>
                <a:extLst>
                  <a:ext uri="{0D108BD9-81ED-4DB2-BD59-A6C34878D82A}">
                    <a16:rowId xmlns:a16="http://schemas.microsoft.com/office/drawing/2014/main" val="2384897717"/>
                  </a:ext>
                </a:extLst>
              </a:tr>
              <a:tr h="261415">
                <a:tc>
                  <a:txBody>
                    <a:bodyPr/>
                    <a:lstStyle/>
                    <a:p>
                      <a:pPr algn="l" fontAlgn="ctr"/>
                      <a:r>
                        <a:rPr lang="en-IN" sz="700" u="none" strike="noStrike" dirty="0">
                          <a:effectLst/>
                        </a:rPr>
                        <a:t>Insufficient budget to hire a technical team</a:t>
                      </a:r>
                      <a:endParaRPr lang="en-IN" sz="700" b="0" i="0" u="none" strike="noStrike" dirty="0">
                        <a:solidFill>
                          <a:srgbClr val="EE2C3C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60" marR="5760" marT="576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700" u="none" strike="noStrike">
                          <a:effectLst/>
                        </a:rPr>
                        <a:t>Mobile application interface and design be helpful and easily accessible for suppliers and customers</a:t>
                      </a:r>
                      <a:endParaRPr lang="en-IN" sz="700" b="0" i="0" u="none" strike="noStrike">
                        <a:solidFill>
                          <a:srgbClr val="EE2C3C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60" marR="5760" marT="5760" marB="0" anchor="ctr"/>
                </a:tc>
                <a:extLst>
                  <a:ext uri="{0D108BD9-81ED-4DB2-BD59-A6C34878D82A}">
                    <a16:rowId xmlns:a16="http://schemas.microsoft.com/office/drawing/2014/main" val="3932966223"/>
                  </a:ext>
                </a:extLst>
              </a:tr>
              <a:tr h="261415">
                <a:tc>
                  <a:txBody>
                    <a:bodyPr/>
                    <a:lstStyle/>
                    <a:p>
                      <a:pPr algn="l" fontAlgn="ctr"/>
                      <a:r>
                        <a:rPr lang="en-IN" sz="700" u="none" strike="noStrike">
                          <a:effectLst/>
                        </a:rPr>
                        <a:t>Website checkout and payment process is complex</a:t>
                      </a:r>
                      <a:endParaRPr lang="en-IN" sz="700" b="0" i="0" u="none" strike="noStrike">
                        <a:solidFill>
                          <a:srgbClr val="EE2C3C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60" marR="5760" marT="576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700" u="none" strike="noStrike">
                          <a:effectLst/>
                        </a:rPr>
                        <a:t>Sales will be increased if these types of issue will be fixed</a:t>
                      </a:r>
                      <a:endParaRPr lang="en-IN" sz="700" b="0" i="0" u="none" strike="noStrike">
                        <a:solidFill>
                          <a:srgbClr val="EE2C3C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60" marR="5760" marT="5760" marB="0" anchor="ctr"/>
                </a:tc>
                <a:extLst>
                  <a:ext uri="{0D108BD9-81ED-4DB2-BD59-A6C34878D82A}">
                    <a16:rowId xmlns:a16="http://schemas.microsoft.com/office/drawing/2014/main" val="1931242853"/>
                  </a:ext>
                </a:extLst>
              </a:tr>
              <a:tr h="246036">
                <a:tc>
                  <a:txBody>
                    <a:bodyPr/>
                    <a:lstStyle/>
                    <a:p>
                      <a:pPr algn="l" fontAlgn="ctr"/>
                      <a:r>
                        <a:rPr lang="en-IN" sz="700" u="none" strike="noStrike">
                          <a:effectLst/>
                        </a:rPr>
                        <a:t>It takes huge investment in acquiring new customers</a:t>
                      </a:r>
                      <a:endParaRPr lang="en-IN" sz="700" b="0" i="0" u="none" strike="noStrike">
                        <a:solidFill>
                          <a:srgbClr val="EE2C3C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60" marR="5760" marT="576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700" u="none" strike="noStrike">
                          <a:effectLst/>
                        </a:rPr>
                        <a:t>New customers should be acquired apart from focusing on existing customers to increase revenue and scalibility</a:t>
                      </a:r>
                      <a:endParaRPr lang="en-IN" sz="700" b="0" i="0" u="none" strike="noStrike">
                        <a:solidFill>
                          <a:srgbClr val="EE2C3C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60" marR="5760" marT="5760" marB="0" anchor="ctr"/>
                </a:tc>
                <a:extLst>
                  <a:ext uri="{0D108BD9-81ED-4DB2-BD59-A6C34878D82A}">
                    <a16:rowId xmlns:a16="http://schemas.microsoft.com/office/drawing/2014/main" val="364119852"/>
                  </a:ext>
                </a:extLst>
              </a:tr>
              <a:tr h="438704">
                <a:tc>
                  <a:txBody>
                    <a:bodyPr/>
                    <a:lstStyle/>
                    <a:p>
                      <a:pPr algn="l" fontAlgn="ctr"/>
                      <a:r>
                        <a:rPr lang="en-IN" sz="700" u="none" strike="noStrike">
                          <a:effectLst/>
                        </a:rPr>
                        <a:t>Getting more rewards from competitor or not getting proper rewards for being loyal customers </a:t>
                      </a:r>
                      <a:endParaRPr lang="en-IN" sz="700" b="0" i="0" u="none" strike="noStrike">
                        <a:solidFill>
                          <a:srgbClr val="EE2C3C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60" marR="5760" marT="576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700" u="none" strike="noStrike" dirty="0">
                          <a:effectLst/>
                        </a:rPr>
                        <a:t>Offering promo codes, cashbacks and free deliveries to existing customers</a:t>
                      </a:r>
                      <a:endParaRPr lang="en-IN" sz="700" b="0" i="0" u="none" strike="noStrike" dirty="0">
                        <a:solidFill>
                          <a:srgbClr val="EE2C3C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60" marR="5760" marT="5760" marB="0" anchor="ctr"/>
                </a:tc>
                <a:extLst>
                  <a:ext uri="{0D108BD9-81ED-4DB2-BD59-A6C34878D82A}">
                    <a16:rowId xmlns:a16="http://schemas.microsoft.com/office/drawing/2014/main" val="39054945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211382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89F0D-5ED6-9A7C-0302-D917197309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427" y="390293"/>
            <a:ext cx="8761413" cy="706964"/>
          </a:xfrm>
        </p:spPr>
        <p:txBody>
          <a:bodyPr/>
          <a:lstStyle/>
          <a:p>
            <a:r>
              <a:rPr lang="en-US" dirty="0"/>
              <a:t>Exploratory Data Analysis: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9B17D07-3AF5-20B7-646A-5588E793D6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3335763"/>
            <a:ext cx="5949576" cy="3277086"/>
          </a:xfrm>
          <a:prstGeom prst="rect">
            <a:avLst/>
          </a:prstGeom>
        </p:spPr>
      </p:pic>
      <p:pic>
        <p:nvPicPr>
          <p:cNvPr id="8" name="Content Placeholder 3">
            <a:extLst>
              <a:ext uri="{FF2B5EF4-FFF2-40B4-BE49-F238E27FC236}">
                <a16:creationId xmlns:a16="http://schemas.microsoft.com/office/drawing/2014/main" id="{85B80AEF-3F14-9D1C-C53D-0EF8BB764F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7433" y="3068995"/>
            <a:ext cx="5133278" cy="3488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0572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CF3E6-98DB-049A-3DB8-F4A378001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6C3C26A-5C6D-A6C5-6B26-B32649499D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688" y="324307"/>
            <a:ext cx="6565954" cy="647050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7540018-41E4-2897-C0CC-E1392035FD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3203" y="5506861"/>
            <a:ext cx="5738797" cy="919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5390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E390F5-E499-8963-A769-4F2B690DCA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4393011-86EF-5093-9D07-FD94081B98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7621" y="2252547"/>
            <a:ext cx="7713199" cy="4605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1183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27C075-D6C3-D7B5-67AB-C75C691A09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881" y="484718"/>
            <a:ext cx="8761413" cy="706964"/>
          </a:xfrm>
        </p:spPr>
        <p:txBody>
          <a:bodyPr/>
          <a:lstStyle/>
          <a:p>
            <a:r>
              <a:rPr lang="en-US" dirty="0"/>
              <a:t>Model Selection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16A3D33-C4FE-EE46-3F25-1ADD20CA3B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5881" y="1191681"/>
            <a:ext cx="6294204" cy="5543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7183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F70BA4-E498-3D46-E4ED-038D45ADD0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183" y="515411"/>
            <a:ext cx="8761413" cy="706964"/>
          </a:xfrm>
        </p:spPr>
        <p:txBody>
          <a:bodyPr/>
          <a:lstStyle/>
          <a:p>
            <a:r>
              <a:rPr lang="en-US" dirty="0"/>
              <a:t>Camera Accessory Model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82C36B0-55FF-C646-183B-D154AF4933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4557" y="2889714"/>
            <a:ext cx="10581144" cy="5392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6C6618D-F688-76AD-8EB6-A1AFC0D2BE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799" y="3802566"/>
            <a:ext cx="3681141" cy="2916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7200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D03A1D-EE4A-6986-9007-187F55145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B714E2E-4F5B-BE17-53AB-E28FA6BC89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1" y="2934939"/>
            <a:ext cx="4253306" cy="305326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D580AF6-C7A3-B253-2C06-F09CE268CC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934939"/>
            <a:ext cx="4023898" cy="306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52902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{D3A3E47C-A084-A345-9CA1-2C891A6FB415}tf10001076</Template>
  <TotalTime>446</TotalTime>
  <Words>235</Words>
  <Application>Microsoft Macintosh PowerPoint</Application>
  <PresentationFormat>Widescreen</PresentationFormat>
  <Paragraphs>38</Paragraphs>
  <Slides>16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Century Gothic</vt:lpstr>
      <vt:lpstr>Wingdings 3</vt:lpstr>
      <vt:lpstr>Ion Boardroom</vt:lpstr>
      <vt:lpstr>Capstone Project: E-Commerce Market Mix Modeling</vt:lpstr>
      <vt:lpstr>Root Cause Analysis:</vt:lpstr>
      <vt:lpstr>SPIN Framework:</vt:lpstr>
      <vt:lpstr>Exploratory Data Analysis:</vt:lpstr>
      <vt:lpstr>PowerPoint Presentation</vt:lpstr>
      <vt:lpstr>PowerPoint Presentation</vt:lpstr>
      <vt:lpstr>Model Selection</vt:lpstr>
      <vt:lpstr>Camera Accessory Model</vt:lpstr>
      <vt:lpstr>PowerPoint Presentation</vt:lpstr>
      <vt:lpstr>Gaming Accessory Model</vt:lpstr>
      <vt:lpstr>PowerPoint Presentation</vt:lpstr>
      <vt:lpstr>Home Audio Model</vt:lpstr>
      <vt:lpstr>PowerPoint Presentation</vt:lpstr>
      <vt:lpstr>Recommendation:</vt:lpstr>
      <vt:lpstr>Conclusion: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E-Commerce</dc:title>
  <dc:creator>Microsoft Office User</dc:creator>
  <cp:lastModifiedBy>Microsoft Office User</cp:lastModifiedBy>
  <cp:revision>10</cp:revision>
  <dcterms:created xsi:type="dcterms:W3CDTF">2022-05-08T18:37:31Z</dcterms:created>
  <dcterms:modified xsi:type="dcterms:W3CDTF">2022-05-09T17:23:25Z</dcterms:modified>
</cp:coreProperties>
</file>